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veat" panose="020B0604020202020204" charset="0"/>
      <p:regular r:id="rId21"/>
      <p:bold r:id="rId22"/>
    </p:embeddedFont>
    <p:embeddedFont>
      <p:font typeface="Comfortaa Light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lack" panose="00000A00000000000000" pitchFamily="2" charset="0"/>
      <p:bold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1d7ca566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1d7ca566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923ac8b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923ac8b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1d7ca566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1d7ca566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1d7ca566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1d7ca566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1d7ca566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1d7ca566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1d7ca566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1d7ca566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Poser la question &gt; FamilyEvent est vraiment un mix de tous les points, on peut le mettre tout au centre 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fcf0ba0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fcf0ba0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 version Premium</a:t>
            </a:r>
            <a:endParaRPr sz="1300">
              <a:solidFill>
                <a:srgbClr val="36363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latin typeface="Montserrat"/>
                <a:ea typeface="Montserrat"/>
                <a:cs typeface="Montserrat"/>
                <a:sym typeface="Montserrat"/>
              </a:rPr>
              <a:t>Abonnement au mois où à l’année</a:t>
            </a:r>
            <a:endParaRPr sz="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Création de plusieurs groupes 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ou événements en même temps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Export des fichiers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Suppression de publicité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 sponsoring</a:t>
            </a:r>
            <a:endParaRPr sz="13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On pourrait faire un partenariat avec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 des groupes comme des banque en ligne 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LyfPay, Paypal, Paylib ...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4565f0de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4565f0de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1d7ca566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1d7ca566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1d7ca566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1d7ca566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7b160d25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7b160d25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1d7ca566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1d7ca566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1d7ca566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1d7ca566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f88d243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f88d243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Est-ce que le fait de cacher la numérotation de la page ici est gênant 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d7ca566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1d7ca566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1d7ca566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1d7ca566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1d7ca566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1d7ca566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8012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7g4XfCSrD9SziUgsEdZuFx/Haingo-Ramaroson_FamilyEvent_Dossier-Web-Design?node-id=219%3A79&amp;viewport=208%2C-32%2C0.2562010586261749&amp;scaling=scale-dow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ee.fr/fr/statistiques/3676599?sommaire=36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axiocode.com/statistiques-application-mobile-2019/" TargetMode="External"/><Relationship Id="rId5" Type="http://schemas.openxmlformats.org/officeDocument/2006/relationships/hyperlink" Target="https://comarketing-news.fr/les-chiffres-du-mobile-en-france-et-en-europe/#:~:text=Le%20taux%20mondial%20de%20possession,5%25%20par%20rapport%20%C3%A0%202018." TargetMode="External"/><Relationship Id="rId4" Type="http://schemas.openxmlformats.org/officeDocument/2006/relationships/hyperlink" Target="https://www.economie.gouv.fr/files/files/directions_services/cge/barometre-numerique-2019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44889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hlinkClick r:id="rId3"/>
              </a:rPr>
              <a:t>Lien vers le prototype Figma</a:t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405200" y="292400"/>
            <a:ext cx="4150200" cy="4150500"/>
          </a:xfrm>
          <a:prstGeom prst="ellipse">
            <a:avLst/>
          </a:prstGeom>
          <a:solidFill>
            <a:srgbClr val="FFE661">
              <a:alpha val="33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78050" y="2372000"/>
            <a:ext cx="7587900" cy="13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Une application pour organiser des événements familiaux</a:t>
            </a:r>
            <a:endParaRPr sz="2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0" y="4114250"/>
            <a:ext cx="914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Montserrat"/>
                <a:ea typeface="Montserrat"/>
                <a:cs typeface="Montserrat"/>
                <a:sym typeface="Montserrat"/>
              </a:rPr>
              <a:t>Haingo Ramaroson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663" y="755173"/>
            <a:ext cx="4970675" cy="10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 rot="1710377">
            <a:off x="7250643" y="386414"/>
            <a:ext cx="526762" cy="443801"/>
          </a:xfrm>
          <a:prstGeom prst="heart">
            <a:avLst/>
          </a:prstGeom>
          <a:solidFill>
            <a:srgbClr val="FFE661">
              <a:alpha val="33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-2700953">
            <a:off x="1174296" y="1399475"/>
            <a:ext cx="765160" cy="597364"/>
          </a:xfrm>
          <a:prstGeom prst="heart">
            <a:avLst/>
          </a:prstGeom>
          <a:solidFill>
            <a:srgbClr val="FFE661">
              <a:alpha val="33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536800" y="525450"/>
            <a:ext cx="4191900" cy="40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L’application retiendra les 6 idées les plus retenues et donne une deadline de vote pour choisir un des 6 choix.</a:t>
            </a:r>
            <a:endParaRPr>
              <a:solidFill>
                <a:srgbClr val="33322E"/>
              </a:solidFill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375" y="304800"/>
            <a:ext cx="26237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530000" y="525450"/>
            <a:ext cx="4191900" cy="40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Les dates sont aussi soumises au vote est la plus retenue sera choisie. </a:t>
            </a:r>
            <a:endParaRPr>
              <a:solidFill>
                <a:srgbClr val="33322E"/>
              </a:solidFill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00" y="304800"/>
            <a:ext cx="26237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530000" y="525450"/>
            <a:ext cx="4334400" cy="40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Là, elle peut voir le budget et les transactions émis mais aussi gérer les dépenses avec sa famille.</a:t>
            </a:r>
            <a:endParaRPr>
              <a:solidFill>
                <a:srgbClr val="33322E"/>
              </a:solidFill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600" y="304800"/>
            <a:ext cx="262375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600" y="304813"/>
            <a:ext cx="2623750" cy="483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600" y="304832"/>
            <a:ext cx="2623750" cy="483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548150" y="525450"/>
            <a:ext cx="4191900" cy="40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À tout moment, elle peut voir toutes les décisions prises et s’y référer quand elle le souhaite.</a:t>
            </a:r>
            <a:endParaRPr>
              <a:solidFill>
                <a:srgbClr val="33322E"/>
              </a:solidFill>
            </a:endParaRPr>
          </a:p>
        </p:txBody>
      </p:sp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550" y="304800"/>
            <a:ext cx="26237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977475" y="296175"/>
            <a:ext cx="388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8D64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Bénéfices produits </a:t>
            </a:r>
            <a:endParaRPr sz="2400">
              <a:solidFill>
                <a:srgbClr val="F8D64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196375" y="3353250"/>
            <a:ext cx="27480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Avoir une meilleur communication avec toute sa famille</a:t>
            </a:r>
            <a:endParaRPr>
              <a:solidFill>
                <a:srgbClr val="36363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33322E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33322E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6182125" y="3353250"/>
            <a:ext cx="2748000" cy="19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Gagner du temps pour les prises de décision</a:t>
            </a:r>
            <a:endParaRPr>
              <a:solidFill>
                <a:srgbClr val="33322E"/>
              </a:solidFill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3198000" y="3353250"/>
            <a:ext cx="27480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Trouver des solutions ensemble, le plus impartialement possible</a:t>
            </a:r>
            <a:endParaRPr>
              <a:solidFill>
                <a:srgbClr val="33322E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75" y="1622250"/>
            <a:ext cx="1285450" cy="1285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650" y="1622238"/>
            <a:ext cx="1285450" cy="1285450"/>
          </a:xfrm>
          <a:prstGeom prst="rect">
            <a:avLst/>
          </a:prstGeom>
          <a:noFill/>
          <a:ln>
            <a:noFill/>
          </a:ln>
          <a:effectLst>
            <a:outerShdw blurRad="57150" dist="38100" dir="3480000" algn="bl" rotWithShape="0">
              <a:srgbClr val="000000">
                <a:alpha val="6000"/>
              </a:srgbClr>
            </a:outerShdw>
          </a:effectLst>
        </p:spPr>
      </p:pic>
      <p:pic>
        <p:nvPicPr>
          <p:cNvPr id="171" name="Google Shape;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900" y="1587262"/>
            <a:ext cx="1320438" cy="13204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984400" y="293375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8D64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Concurrence</a:t>
            </a:r>
            <a:endParaRPr>
              <a:solidFill>
                <a:srgbClr val="F8D648"/>
              </a:solidFill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88" y="866075"/>
            <a:ext cx="6868215" cy="397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707350" y="900975"/>
            <a:ext cx="2085300" cy="3904625"/>
            <a:chOff x="707350" y="900975"/>
            <a:chExt cx="2085300" cy="3904625"/>
          </a:xfrm>
        </p:grpSpPr>
        <p:sp>
          <p:nvSpPr>
            <p:cNvPr id="186" name="Google Shape;186;p28"/>
            <p:cNvSpPr txBox="1"/>
            <p:nvPr/>
          </p:nvSpPr>
          <p:spPr>
            <a:xfrm>
              <a:off x="924400" y="900975"/>
              <a:ext cx="16512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0596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Monétisation </a:t>
              </a:r>
              <a:endParaRPr sz="1600">
                <a:solidFill>
                  <a:srgbClr val="0596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187" name="Google Shape;187;p28"/>
            <p:cNvGrpSpPr/>
            <p:nvPr/>
          </p:nvGrpSpPr>
          <p:grpSpPr>
            <a:xfrm>
              <a:off x="862000" y="1427538"/>
              <a:ext cx="1776000" cy="929700"/>
              <a:chOff x="122050" y="2036550"/>
              <a:chExt cx="1776000" cy="929700"/>
            </a:xfrm>
          </p:grpSpPr>
          <p:sp>
            <p:nvSpPr>
              <p:cNvPr id="188" name="Google Shape;188;p28"/>
              <p:cNvSpPr txBox="1"/>
              <p:nvPr/>
            </p:nvSpPr>
            <p:spPr>
              <a:xfrm>
                <a:off x="122050" y="2581350"/>
                <a:ext cx="17760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300">
                    <a:solidFill>
                      <a:srgbClr val="363636"/>
                    </a:solidFill>
                    <a:latin typeface="Montserrat Black"/>
                    <a:ea typeface="Montserrat Black"/>
                    <a:cs typeface="Montserrat Black"/>
                    <a:sym typeface="Montserrat Black"/>
                  </a:rPr>
                  <a:t>Version Premium</a:t>
                </a:r>
                <a:endParaRPr sz="1100" b="1">
                  <a:solidFill>
                    <a:srgbClr val="36363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89" name="Google Shape;189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23700" y="2036550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0" name="Google Shape;190;p28"/>
            <p:cNvGrpSpPr/>
            <p:nvPr/>
          </p:nvGrpSpPr>
          <p:grpSpPr>
            <a:xfrm>
              <a:off x="707350" y="2659525"/>
              <a:ext cx="2085300" cy="900137"/>
              <a:chOff x="2458825" y="2070000"/>
              <a:chExt cx="2085300" cy="900137"/>
            </a:xfrm>
          </p:grpSpPr>
          <p:sp>
            <p:nvSpPr>
              <p:cNvPr id="191" name="Google Shape;191;p28"/>
              <p:cNvSpPr txBox="1"/>
              <p:nvPr/>
            </p:nvSpPr>
            <p:spPr>
              <a:xfrm>
                <a:off x="2458825" y="2585238"/>
                <a:ext cx="20853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300">
                    <a:solidFill>
                      <a:srgbClr val="363636"/>
                    </a:solidFill>
                    <a:latin typeface="Montserrat Black"/>
                    <a:ea typeface="Montserrat Black"/>
                    <a:cs typeface="Montserrat Black"/>
                    <a:sym typeface="Montserrat Black"/>
                  </a:rPr>
                  <a:t>Sponsoring</a:t>
                </a:r>
                <a:endParaRPr sz="13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endParaRPr>
              </a:p>
            </p:txBody>
          </p:sp>
          <p:pic>
            <p:nvPicPr>
              <p:cNvPr id="192" name="Google Shape;192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243850" y="2070000"/>
                <a:ext cx="515250" cy="515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3" name="Google Shape;193;p28"/>
            <p:cNvGrpSpPr/>
            <p:nvPr/>
          </p:nvGrpSpPr>
          <p:grpSpPr>
            <a:xfrm>
              <a:off x="707350" y="3861938"/>
              <a:ext cx="2085300" cy="943663"/>
              <a:chOff x="4422638" y="2026475"/>
              <a:chExt cx="2085300" cy="943663"/>
            </a:xfrm>
          </p:grpSpPr>
          <p:sp>
            <p:nvSpPr>
              <p:cNvPr id="194" name="Google Shape;194;p28"/>
              <p:cNvSpPr txBox="1"/>
              <p:nvPr/>
            </p:nvSpPr>
            <p:spPr>
              <a:xfrm>
                <a:off x="4422638" y="2585238"/>
                <a:ext cx="20853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300">
                    <a:solidFill>
                      <a:srgbClr val="363636"/>
                    </a:solidFill>
                    <a:latin typeface="Montserrat Black"/>
                    <a:ea typeface="Montserrat Black"/>
                    <a:cs typeface="Montserrat Black"/>
                    <a:sym typeface="Montserrat Black"/>
                  </a:rPr>
                  <a:t>Publicité</a:t>
                </a:r>
                <a:endParaRPr sz="13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endParaRPr>
              </a:p>
            </p:txBody>
          </p:sp>
          <p:pic>
            <p:nvPicPr>
              <p:cNvPr id="195" name="Google Shape;195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73900" y="2026475"/>
                <a:ext cx="582775" cy="582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972525" y="261575"/>
            <a:ext cx="307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8D64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Business model</a:t>
            </a:r>
            <a:endParaRPr sz="3000">
              <a:solidFill>
                <a:srgbClr val="F8D648"/>
              </a:solidFill>
            </a:endParaRPr>
          </a:p>
        </p:txBody>
      </p:sp>
      <p:grpSp>
        <p:nvGrpSpPr>
          <p:cNvPr id="197" name="Google Shape;197;p28"/>
          <p:cNvGrpSpPr/>
          <p:nvPr/>
        </p:nvGrpSpPr>
        <p:grpSpPr>
          <a:xfrm>
            <a:off x="3269700" y="900963"/>
            <a:ext cx="4488822" cy="4163957"/>
            <a:chOff x="3269700" y="900963"/>
            <a:chExt cx="4488822" cy="4163957"/>
          </a:xfrm>
        </p:grpSpPr>
        <p:grpSp>
          <p:nvGrpSpPr>
            <p:cNvPr id="198" name="Google Shape;198;p28"/>
            <p:cNvGrpSpPr/>
            <p:nvPr/>
          </p:nvGrpSpPr>
          <p:grpSpPr>
            <a:xfrm>
              <a:off x="4081886" y="1154216"/>
              <a:ext cx="3612504" cy="894809"/>
              <a:chOff x="4344313" y="284878"/>
              <a:chExt cx="3290676" cy="894809"/>
            </a:xfrm>
          </p:grpSpPr>
          <p:sp>
            <p:nvSpPr>
              <p:cNvPr id="199" name="Google Shape;199;p28"/>
              <p:cNvSpPr txBox="1"/>
              <p:nvPr/>
            </p:nvSpPr>
            <p:spPr>
              <a:xfrm>
                <a:off x="4428289" y="590788"/>
                <a:ext cx="3206700" cy="58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4572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fr" sz="1300">
                    <a:solidFill>
                      <a:schemeClr val="dk1"/>
                    </a:solidFill>
                  </a:rPr>
                  <a:t>En 2019 nous passions en moyenne </a:t>
                </a:r>
                <a:r>
                  <a:rPr lang="fr" sz="1300" b="1">
                    <a:solidFill>
                      <a:schemeClr val="dk1"/>
                    </a:solidFill>
                  </a:rPr>
                  <a:t>2h30 par jour</a:t>
                </a:r>
                <a:r>
                  <a:rPr lang="fr" sz="1300">
                    <a:solidFill>
                      <a:schemeClr val="dk1"/>
                    </a:solidFill>
                  </a:rPr>
                  <a:t> sur le mobile.</a:t>
                </a:r>
                <a:endParaRPr/>
              </a:p>
            </p:txBody>
          </p:sp>
          <p:pic>
            <p:nvPicPr>
              <p:cNvPr id="200" name="Google Shape;200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44313" y="284878"/>
                <a:ext cx="503800" cy="553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1" name="Google Shape;201;p28"/>
            <p:cNvGrpSpPr/>
            <p:nvPr/>
          </p:nvGrpSpPr>
          <p:grpSpPr>
            <a:xfrm>
              <a:off x="4046420" y="2117413"/>
              <a:ext cx="3708105" cy="1342438"/>
              <a:chOff x="4795260" y="1431900"/>
              <a:chExt cx="3435658" cy="1342438"/>
            </a:xfrm>
          </p:grpSpPr>
          <p:pic>
            <p:nvPicPr>
              <p:cNvPr id="202" name="Google Shape;202;p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95260" y="1431900"/>
                <a:ext cx="618500" cy="618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3" name="Google Shape;203;p28"/>
              <p:cNvSpPr txBox="1"/>
              <p:nvPr/>
            </p:nvSpPr>
            <p:spPr>
              <a:xfrm>
                <a:off x="4939618" y="1781038"/>
                <a:ext cx="3291300" cy="9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4572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fr" sz="1300">
                    <a:solidFill>
                      <a:schemeClr val="dk1"/>
                    </a:solidFill>
                  </a:rPr>
                  <a:t>Les utilisateurs de </a:t>
                </a:r>
                <a:r>
                  <a:rPr lang="fr" sz="1300" b="1">
                    <a:solidFill>
                      <a:schemeClr val="dk1"/>
                    </a:solidFill>
                  </a:rPr>
                  <a:t>FamilyEvent</a:t>
                </a:r>
                <a:r>
                  <a:rPr lang="fr" sz="1300">
                    <a:solidFill>
                      <a:schemeClr val="dk1"/>
                    </a:solidFill>
                  </a:rPr>
                  <a:t> pourraient y consacrer </a:t>
                </a:r>
                <a:r>
                  <a:rPr lang="fr" sz="1300" b="1">
                    <a:solidFill>
                      <a:schemeClr val="dk1"/>
                    </a:solidFill>
                  </a:rPr>
                  <a:t>5 à 10 minutes par jour</a:t>
                </a:r>
                <a:r>
                  <a:rPr lang="fr" sz="1300">
                    <a:solidFill>
                      <a:schemeClr val="dk1"/>
                    </a:solidFill>
                  </a:rPr>
                  <a:t>. Voir plus si comme Olivia on s’y investit beaucoup. </a:t>
                </a:r>
                <a:endParaRPr/>
              </a:p>
            </p:txBody>
          </p:sp>
        </p:grpSp>
        <p:grpSp>
          <p:nvGrpSpPr>
            <p:cNvPr id="204" name="Google Shape;204;p28"/>
            <p:cNvGrpSpPr/>
            <p:nvPr/>
          </p:nvGrpSpPr>
          <p:grpSpPr>
            <a:xfrm>
              <a:off x="4022487" y="3524057"/>
              <a:ext cx="3736036" cy="1540863"/>
              <a:chOff x="4616384" y="3297837"/>
              <a:chExt cx="3355821" cy="1540863"/>
            </a:xfrm>
          </p:grpSpPr>
          <p:pic>
            <p:nvPicPr>
              <p:cNvPr id="205" name="Google Shape;205;p2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616384" y="3297837"/>
                <a:ext cx="618500" cy="6184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6" name="Google Shape;206;p28"/>
              <p:cNvGrpSpPr/>
              <p:nvPr/>
            </p:nvGrpSpPr>
            <p:grpSpPr>
              <a:xfrm>
                <a:off x="4727395" y="3635731"/>
                <a:ext cx="3244810" cy="1202969"/>
                <a:chOff x="4760240" y="3228606"/>
                <a:chExt cx="3218100" cy="1202969"/>
              </a:xfrm>
            </p:grpSpPr>
            <p:sp>
              <p:nvSpPr>
                <p:cNvPr id="207" name="Google Shape;207;p28"/>
                <p:cNvSpPr txBox="1"/>
                <p:nvPr/>
              </p:nvSpPr>
              <p:spPr>
                <a:xfrm>
                  <a:off x="4760240" y="3228606"/>
                  <a:ext cx="3218100" cy="387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45720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300">
                      <a:solidFill>
                        <a:schemeClr val="dk1"/>
                      </a:solidFill>
                    </a:rPr>
                    <a:t>Elle aime </a:t>
                  </a:r>
                  <a:r>
                    <a:rPr lang="fr" sz="1300" b="1">
                      <a:solidFill>
                        <a:schemeClr val="dk1"/>
                      </a:solidFill>
                    </a:rPr>
                    <a:t>partager </a:t>
                  </a:r>
                  <a:r>
                    <a:rPr lang="fr" sz="1300">
                      <a:solidFill>
                        <a:schemeClr val="dk1"/>
                      </a:solidFill>
                    </a:rPr>
                    <a:t>ses souvenirs dans</a:t>
                  </a:r>
                  <a:endParaRPr sz="13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08" name="Google Shape;208;p28"/>
                <p:cNvSpPr txBox="1"/>
                <p:nvPr/>
              </p:nvSpPr>
              <p:spPr>
                <a:xfrm>
                  <a:off x="4760250" y="3438275"/>
                  <a:ext cx="3161100" cy="99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300">
                      <a:solidFill>
                        <a:schemeClr val="dk1"/>
                      </a:solidFill>
                    </a:rPr>
                    <a:t>les réseaux sociaux et elle compte sur l’application pour le faire. </a:t>
                  </a:r>
                  <a:endParaRPr sz="1300">
                    <a:solidFill>
                      <a:schemeClr val="dk1"/>
                    </a:solidFill>
                  </a:endParaRPr>
                </a:p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1300">
                      <a:solidFill>
                        <a:schemeClr val="dk1"/>
                      </a:solidFill>
                    </a:rPr>
                    <a:t>Ainsi les </a:t>
                  </a:r>
                  <a:r>
                    <a:rPr lang="fr" sz="1300" b="1">
                      <a:solidFill>
                        <a:schemeClr val="dk1"/>
                      </a:solidFill>
                    </a:rPr>
                    <a:t>réseaux sociaux</a:t>
                  </a:r>
                  <a:r>
                    <a:rPr lang="fr" sz="1300">
                      <a:solidFill>
                        <a:schemeClr val="dk1"/>
                      </a:solidFill>
                    </a:rPr>
                    <a:t> sont un bon moyen pour faire connaître FamilyEvent.</a:t>
                  </a:r>
                  <a:endParaRPr/>
                </a:p>
              </p:txBody>
            </p:sp>
          </p:grpSp>
        </p:grpSp>
        <p:sp>
          <p:nvSpPr>
            <p:cNvPr id="209" name="Google Shape;209;p28"/>
            <p:cNvSpPr txBox="1"/>
            <p:nvPr/>
          </p:nvSpPr>
          <p:spPr>
            <a:xfrm>
              <a:off x="4945871" y="900963"/>
              <a:ext cx="1465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0596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Utilisateurs</a:t>
              </a:r>
              <a:endParaRPr sz="1600">
                <a:solidFill>
                  <a:srgbClr val="0596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cxnSp>
          <p:nvCxnSpPr>
            <p:cNvPr id="210" name="Google Shape;210;p28"/>
            <p:cNvCxnSpPr/>
            <p:nvPr/>
          </p:nvCxnSpPr>
          <p:spPr>
            <a:xfrm>
              <a:off x="3269700" y="1220050"/>
              <a:ext cx="0" cy="3779100"/>
            </a:xfrm>
            <a:prstGeom prst="straightConnector1">
              <a:avLst/>
            </a:prstGeom>
            <a:noFill/>
            <a:ln w="38100" cap="flat" cmpd="sng">
              <a:solidFill>
                <a:srgbClr val="363636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984400" y="296200"/>
            <a:ext cx="320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393939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Tests utilisateurs</a:t>
            </a:r>
            <a:endParaRPr>
              <a:solidFill>
                <a:srgbClr val="393939"/>
              </a:solidFill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225375" y="3836826"/>
            <a:ext cx="204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63636"/>
                </a:solidFill>
                <a:latin typeface="Montserrat"/>
                <a:ea typeface="Montserrat"/>
                <a:cs typeface="Montserrat"/>
                <a:sym typeface="Montserrat"/>
              </a:rPr>
              <a:t>Panel de 10 personnes</a:t>
            </a:r>
            <a:endParaRPr sz="1200" b="1">
              <a:solidFill>
                <a:srgbClr val="3636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63636"/>
                </a:solidFill>
                <a:latin typeface="Montserrat"/>
                <a:ea typeface="Montserrat"/>
                <a:cs typeface="Montserrat"/>
                <a:sym typeface="Montserrat"/>
              </a:rPr>
              <a:t>de famille différente</a:t>
            </a:r>
            <a:endParaRPr sz="1200" b="1">
              <a:solidFill>
                <a:srgbClr val="3636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7" name="Google Shape;217;p29"/>
          <p:cNvGrpSpPr/>
          <p:nvPr/>
        </p:nvGrpSpPr>
        <p:grpSpPr>
          <a:xfrm>
            <a:off x="4653450" y="2525776"/>
            <a:ext cx="4490557" cy="1952438"/>
            <a:chOff x="4440214" y="1593275"/>
            <a:chExt cx="4731385" cy="2057146"/>
          </a:xfrm>
        </p:grpSpPr>
        <p:sp>
          <p:nvSpPr>
            <p:cNvPr id="218" name="Google Shape;218;p29"/>
            <p:cNvSpPr txBox="1"/>
            <p:nvPr/>
          </p:nvSpPr>
          <p:spPr>
            <a:xfrm>
              <a:off x="4440214" y="2064931"/>
              <a:ext cx="3630600" cy="10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900" b="1">
                  <a:solidFill>
                    <a:srgbClr val="363636"/>
                  </a:solidFill>
                  <a:latin typeface="Caveat"/>
                  <a:ea typeface="Caveat"/>
                  <a:cs typeface="Caveat"/>
                  <a:sym typeface="Caveat"/>
                </a:rPr>
                <a:t>“ C'est intéressant si chaque membre de  la famille utilise l'application ”</a:t>
              </a:r>
              <a:endParaRPr sz="1900" b="1">
                <a:solidFill>
                  <a:srgbClr val="363636"/>
                </a:solidFill>
                <a:latin typeface="Caveat"/>
                <a:ea typeface="Caveat"/>
                <a:cs typeface="Caveat"/>
                <a:sym typeface="Cave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 b="1" i="1">
                  <a:solidFill>
                    <a:srgbClr val="363636"/>
                  </a:solidFill>
                  <a:latin typeface="Caveat"/>
                  <a:ea typeface="Caveat"/>
                  <a:cs typeface="Caveat"/>
                  <a:sym typeface="Caveat"/>
                </a:rPr>
                <a:t>						</a:t>
              </a:r>
              <a:r>
                <a:rPr lang="fr" sz="1500" b="1">
                  <a:solidFill>
                    <a:srgbClr val="363636"/>
                  </a:solidFill>
                  <a:latin typeface="Caveat"/>
                  <a:ea typeface="Caveat"/>
                  <a:cs typeface="Caveat"/>
                  <a:sym typeface="Caveat"/>
                </a:rPr>
                <a:t>Adel</a:t>
              </a:r>
              <a:endParaRPr sz="1500" b="1">
                <a:solidFill>
                  <a:srgbClr val="363636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  <p:pic>
          <p:nvPicPr>
            <p:cNvPr id="219" name="Google Shape;21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7700" y="1593275"/>
              <a:ext cx="1523899" cy="20571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9"/>
          <p:cNvGrpSpPr/>
          <p:nvPr/>
        </p:nvGrpSpPr>
        <p:grpSpPr>
          <a:xfrm>
            <a:off x="159850" y="963025"/>
            <a:ext cx="4294897" cy="2220861"/>
            <a:chOff x="122075" y="1071688"/>
            <a:chExt cx="4294897" cy="2220861"/>
          </a:xfrm>
        </p:grpSpPr>
        <p:grpSp>
          <p:nvGrpSpPr>
            <p:cNvPr id="221" name="Google Shape;221;p29"/>
            <p:cNvGrpSpPr/>
            <p:nvPr/>
          </p:nvGrpSpPr>
          <p:grpSpPr>
            <a:xfrm>
              <a:off x="122075" y="1071688"/>
              <a:ext cx="4294897" cy="2220861"/>
              <a:chOff x="125875" y="2600788"/>
              <a:chExt cx="4294897" cy="2220861"/>
            </a:xfrm>
          </p:grpSpPr>
          <p:sp>
            <p:nvSpPr>
              <p:cNvPr id="222" name="Google Shape;222;p29"/>
              <p:cNvSpPr txBox="1"/>
              <p:nvPr/>
            </p:nvSpPr>
            <p:spPr>
              <a:xfrm>
                <a:off x="184850" y="2600788"/>
                <a:ext cx="4026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700" b="1">
                    <a:solidFill>
                      <a:srgbClr val="0596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Compréhension de l’application</a:t>
                </a:r>
                <a:endParaRPr>
                  <a:solidFill>
                    <a:srgbClr val="0596FF"/>
                  </a:solidFill>
                </a:endParaRPr>
              </a:p>
            </p:txBody>
          </p:sp>
          <p:pic>
            <p:nvPicPr>
              <p:cNvPr id="223" name="Google Shape;223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5875" y="2958925"/>
                <a:ext cx="4294897" cy="1862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4" name="Google Shape;224;p29"/>
            <p:cNvSpPr txBox="1"/>
            <p:nvPr/>
          </p:nvSpPr>
          <p:spPr>
            <a:xfrm>
              <a:off x="3572625" y="2891275"/>
              <a:ext cx="475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10% </a:t>
              </a:r>
              <a:endParaRPr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5" name="Google Shape;225;p29"/>
            <p:cNvSpPr txBox="1"/>
            <p:nvPr/>
          </p:nvSpPr>
          <p:spPr>
            <a:xfrm>
              <a:off x="1986925" y="2891275"/>
              <a:ext cx="475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10% </a:t>
              </a:r>
              <a:endParaRPr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6" name="Google Shape;226;p29"/>
            <p:cNvSpPr txBox="1"/>
            <p:nvPr/>
          </p:nvSpPr>
          <p:spPr>
            <a:xfrm>
              <a:off x="2779763" y="2654375"/>
              <a:ext cx="475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20% </a:t>
              </a:r>
              <a:endParaRPr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7" name="Google Shape;227;p29"/>
            <p:cNvSpPr txBox="1"/>
            <p:nvPr/>
          </p:nvSpPr>
          <p:spPr>
            <a:xfrm>
              <a:off x="3167963" y="1727275"/>
              <a:ext cx="475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 </a:t>
              </a:r>
              <a:endParaRPr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8" name="Google Shape;228;p29"/>
          <p:cNvGrpSpPr/>
          <p:nvPr/>
        </p:nvGrpSpPr>
        <p:grpSpPr>
          <a:xfrm>
            <a:off x="4668100" y="477425"/>
            <a:ext cx="4294897" cy="2209058"/>
            <a:chOff x="4668100" y="477425"/>
            <a:chExt cx="4294897" cy="2209058"/>
          </a:xfrm>
        </p:grpSpPr>
        <p:grpSp>
          <p:nvGrpSpPr>
            <p:cNvPr id="229" name="Google Shape;229;p29"/>
            <p:cNvGrpSpPr/>
            <p:nvPr/>
          </p:nvGrpSpPr>
          <p:grpSpPr>
            <a:xfrm>
              <a:off x="4668100" y="477425"/>
              <a:ext cx="4294897" cy="2209058"/>
              <a:chOff x="4560750" y="2612600"/>
              <a:chExt cx="4294897" cy="2209058"/>
            </a:xfrm>
          </p:grpSpPr>
          <p:sp>
            <p:nvSpPr>
              <p:cNvPr id="230" name="Google Shape;230;p29"/>
              <p:cNvSpPr txBox="1"/>
              <p:nvPr/>
            </p:nvSpPr>
            <p:spPr>
              <a:xfrm>
                <a:off x="4608250" y="2612600"/>
                <a:ext cx="26451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700" b="1">
                    <a:solidFill>
                      <a:srgbClr val="FF7648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Facilité d’utilisation</a:t>
                </a:r>
                <a:endParaRPr>
                  <a:solidFill>
                    <a:srgbClr val="FF7648"/>
                  </a:solidFill>
                </a:endParaRPr>
              </a:p>
            </p:txBody>
          </p:sp>
          <p:pic>
            <p:nvPicPr>
              <p:cNvPr id="231" name="Google Shape;231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60750" y="2958925"/>
                <a:ext cx="4294897" cy="18627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2" name="Google Shape;232;p29"/>
            <p:cNvSpPr txBox="1"/>
            <p:nvPr/>
          </p:nvSpPr>
          <p:spPr>
            <a:xfrm>
              <a:off x="8104238" y="1125313"/>
              <a:ext cx="475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 </a:t>
              </a:r>
              <a:endParaRPr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3" name="Google Shape;233;p29"/>
            <p:cNvSpPr txBox="1"/>
            <p:nvPr/>
          </p:nvSpPr>
          <p:spPr>
            <a:xfrm>
              <a:off x="7711513" y="2055413"/>
              <a:ext cx="475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20% </a:t>
              </a:r>
              <a:endParaRPr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4" name="Google Shape;234;p29"/>
            <p:cNvSpPr txBox="1"/>
            <p:nvPr/>
          </p:nvSpPr>
          <p:spPr>
            <a:xfrm>
              <a:off x="6143900" y="2285200"/>
              <a:ext cx="475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10% </a:t>
              </a:r>
              <a:endParaRPr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" name="Google Shape;235;p29"/>
            <p:cNvSpPr txBox="1"/>
            <p:nvPr/>
          </p:nvSpPr>
          <p:spPr>
            <a:xfrm>
              <a:off x="7325050" y="2285200"/>
              <a:ext cx="475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10% </a:t>
              </a:r>
              <a:endParaRPr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6" name="Google Shape;236;p29"/>
          <p:cNvSpPr txBox="1"/>
          <p:nvPr/>
        </p:nvSpPr>
        <p:spPr>
          <a:xfrm>
            <a:off x="4411175" y="4199425"/>
            <a:ext cx="4339500" cy="523200"/>
          </a:xfrm>
          <a:prstGeom prst="rect">
            <a:avLst/>
          </a:prstGeom>
          <a:noFill/>
          <a:ln w="38100" cap="flat" cmpd="sng">
            <a:solidFill>
              <a:srgbClr val="3939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9393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On remarque que l’application est bien lisible et compris. Le scroll n’est pas assimilé par tout le monde. </a:t>
            </a:r>
            <a:endParaRPr sz="1100">
              <a:solidFill>
                <a:srgbClr val="39393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774" y="3277994"/>
            <a:ext cx="1610726" cy="1671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9"/>
          <p:cNvGrpSpPr/>
          <p:nvPr/>
        </p:nvGrpSpPr>
        <p:grpSpPr>
          <a:xfrm>
            <a:off x="2652692" y="3784307"/>
            <a:ext cx="1182396" cy="502922"/>
            <a:chOff x="2651175" y="3978875"/>
            <a:chExt cx="981975" cy="417675"/>
          </a:xfrm>
        </p:grpSpPr>
        <p:sp>
          <p:nvSpPr>
            <p:cNvPr id="240" name="Google Shape;240;p29"/>
            <p:cNvSpPr txBox="1"/>
            <p:nvPr/>
          </p:nvSpPr>
          <p:spPr>
            <a:xfrm>
              <a:off x="2651175" y="4126850"/>
              <a:ext cx="4755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393939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60% </a:t>
              </a:r>
              <a:endParaRPr sz="800">
                <a:solidFill>
                  <a:srgbClr val="393939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41" name="Google Shape;241;p29"/>
            <p:cNvSpPr txBox="1"/>
            <p:nvPr/>
          </p:nvSpPr>
          <p:spPr>
            <a:xfrm>
              <a:off x="3157650" y="3978875"/>
              <a:ext cx="4755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393939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40% </a:t>
              </a:r>
              <a:endParaRPr sz="800">
                <a:solidFill>
                  <a:srgbClr val="393939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0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/>
          <p:nvPr/>
        </p:nvSpPr>
        <p:spPr>
          <a:xfrm>
            <a:off x="4501800" y="1456600"/>
            <a:ext cx="3183000" cy="3183300"/>
          </a:xfrm>
          <a:prstGeom prst="ellipse">
            <a:avLst/>
          </a:prstGeom>
          <a:solidFill>
            <a:srgbClr val="FFE661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5789950" y="2274650"/>
            <a:ext cx="18030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9181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Merci</a:t>
            </a:r>
            <a:endParaRPr>
              <a:solidFill>
                <a:srgbClr val="19181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19181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À bientôt !</a:t>
            </a:r>
            <a:endParaRPr>
              <a:solidFill>
                <a:srgbClr val="19181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1055125" y="173850"/>
            <a:ext cx="4150200" cy="4150500"/>
          </a:xfrm>
          <a:prstGeom prst="ellipse">
            <a:avLst/>
          </a:prstGeom>
          <a:solidFill>
            <a:srgbClr val="FFE661">
              <a:alpha val="33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400" y="2177756"/>
            <a:ext cx="4432549" cy="259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725" y="730075"/>
            <a:ext cx="4432549" cy="9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/>
          <p:nvPr/>
        </p:nvSpPr>
        <p:spPr>
          <a:xfrm rot="1710377">
            <a:off x="7250643" y="649664"/>
            <a:ext cx="526762" cy="443801"/>
          </a:xfrm>
          <a:prstGeom prst="heart">
            <a:avLst/>
          </a:prstGeom>
          <a:solidFill>
            <a:srgbClr val="FFE661">
              <a:alpha val="33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0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350288" y="621625"/>
            <a:ext cx="44934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 dirty="0">
                <a:solidFill>
                  <a:srgbClr val="1F1E1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Une application qui planifie et organise</a:t>
            </a:r>
            <a:endParaRPr sz="2700" dirty="0">
              <a:solidFill>
                <a:srgbClr val="1F1E1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 dirty="0">
                <a:solidFill>
                  <a:srgbClr val="1F1E1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 évènement familial.</a:t>
            </a:r>
            <a:endParaRPr sz="2700" dirty="0">
              <a:solidFill>
                <a:srgbClr val="1F1E1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 dirty="0">
                <a:solidFill>
                  <a:srgbClr val="1F1E1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Elle simplifie la communication, en prenant compte les avis et les budgets de chacun.</a:t>
            </a:r>
            <a:r>
              <a:rPr lang="fr" sz="2700" dirty="0">
                <a:solidFill>
                  <a:srgbClr val="36363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fr" sz="2700" dirty="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fr" sz="2700" dirty="0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600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97425" y="806475"/>
            <a:ext cx="3183000" cy="3183300"/>
          </a:xfrm>
          <a:prstGeom prst="ellipse">
            <a:avLst/>
          </a:prstGeom>
          <a:solidFill>
            <a:srgbClr val="FFE661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78800" y="588700"/>
            <a:ext cx="32766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972825" y="285975"/>
            <a:ext cx="21552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8D64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Problème</a:t>
            </a:r>
            <a:endParaRPr>
              <a:solidFill>
                <a:srgbClr val="363636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11575" y="1859750"/>
            <a:ext cx="31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017300" y="1429650"/>
            <a:ext cx="7109400" cy="23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6363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Garder contact avec toute la famille pour une réunion occasionnelle est difficile. </a:t>
            </a:r>
            <a:endParaRPr sz="2200">
              <a:solidFill>
                <a:srgbClr val="36363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36363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distance, les finances ainsi que la communication pour les familles nombreuses reste compliquée.</a:t>
            </a:r>
            <a:endParaRPr sz="2200">
              <a:solidFill>
                <a:srgbClr val="36363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984750" y="243725"/>
            <a:ext cx="33072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8D64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Taille du marché</a:t>
            </a:r>
            <a:r>
              <a:rPr lang="fr" sz="2900" b="1">
                <a:solidFill>
                  <a:srgbClr val="F8D648"/>
                </a:solidFill>
              </a:rPr>
              <a:t> </a:t>
            </a:r>
            <a:endParaRPr sz="2900" b="1">
              <a:solidFill>
                <a:srgbClr val="F8D648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984750" y="1518775"/>
            <a:ext cx="2344800" cy="2344800"/>
          </a:xfrm>
          <a:prstGeom prst="ellipse">
            <a:avLst/>
          </a:prstGeom>
          <a:solidFill>
            <a:srgbClr val="FF006C"/>
          </a:solidFill>
          <a:ln w="76200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022675" y="1870325"/>
            <a:ext cx="1993500" cy="1993500"/>
          </a:xfrm>
          <a:prstGeom prst="ellipse">
            <a:avLst/>
          </a:prstGeom>
          <a:solidFill>
            <a:srgbClr val="FF006C"/>
          </a:solidFill>
          <a:ln w="76200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6666977" y="2341725"/>
            <a:ext cx="1522200" cy="1522200"/>
          </a:xfrm>
          <a:prstGeom prst="ellipse">
            <a:avLst/>
          </a:prstGeom>
          <a:solidFill>
            <a:srgbClr val="FF006C"/>
          </a:solidFill>
          <a:ln w="76200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942425" y="3900500"/>
            <a:ext cx="7288800" cy="23100"/>
          </a:xfrm>
          <a:prstGeom prst="straightConnector1">
            <a:avLst/>
          </a:prstGeom>
          <a:noFill/>
          <a:ln w="76200" cap="flat" cmpd="sng">
            <a:solidFill>
              <a:srgbClr val="3636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892051" y="4351825"/>
            <a:ext cx="722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3"/>
              </a:rPr>
              <a:t>Sources :  Insee</a:t>
            </a:r>
            <a:r>
              <a:rPr lang="fr" sz="6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, </a:t>
            </a:r>
            <a:r>
              <a:rPr lang="fr" sz="6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4"/>
              </a:rPr>
              <a:t>Economie.gouv</a:t>
            </a:r>
            <a:r>
              <a:rPr lang="fr" sz="6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et </a:t>
            </a:r>
            <a:r>
              <a:rPr lang="fr" sz="6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5"/>
              </a:rPr>
              <a:t>Comarketing News</a:t>
            </a:r>
            <a:r>
              <a:rPr lang="fr" sz="6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,  </a:t>
            </a:r>
            <a:r>
              <a:rPr lang="fr" sz="600" u="sng">
                <a:solidFill>
                  <a:schemeClr val="hlink"/>
                </a:solidFill>
                <a:latin typeface="Comfortaa Light"/>
                <a:ea typeface="Comfortaa Light"/>
                <a:cs typeface="Comfortaa Light"/>
                <a:sym typeface="Comfortaa Light"/>
                <a:hlinkClick r:id="rId6"/>
              </a:rPr>
              <a:t>Axiocode</a:t>
            </a:r>
            <a:endParaRPr sz="200">
              <a:solidFill>
                <a:srgbClr val="393939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011888" y="1569625"/>
            <a:ext cx="2290500" cy="22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36363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 France compte</a:t>
            </a:r>
            <a:endParaRPr sz="13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FCFAF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29 million  </a:t>
            </a:r>
            <a:endParaRPr sz="1700">
              <a:solidFill>
                <a:srgbClr val="FCFAF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36363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 ménages</a:t>
            </a:r>
            <a:endParaRPr sz="15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947650" y="1783675"/>
            <a:ext cx="2101200" cy="21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9393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FCFAF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64,70 millions</a:t>
            </a:r>
            <a:endParaRPr sz="1200">
              <a:solidFill>
                <a:srgbClr val="39393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9393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sont équipés de mobile </a:t>
            </a:r>
            <a:endParaRPr sz="1200">
              <a:solidFill>
                <a:srgbClr val="39393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538375" y="2445400"/>
            <a:ext cx="1764900" cy="1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FCFAF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76%</a:t>
            </a:r>
            <a:r>
              <a:rPr lang="fr" sz="17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17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9393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possède une application de productivité</a:t>
            </a:r>
            <a:endParaRPr sz="100">
              <a:solidFill>
                <a:srgbClr val="39393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595200" y="213700"/>
            <a:ext cx="49497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>
                <a:latin typeface="Montserrat"/>
                <a:ea typeface="Montserrat"/>
                <a:cs typeface="Montserrat"/>
                <a:sym typeface="Montserrat"/>
              </a:rPr>
              <a:t>Olivia, 36 ans</a:t>
            </a:r>
            <a:endParaRPr sz="1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>
                <a:solidFill>
                  <a:srgbClr val="FFD600"/>
                </a:solidFill>
                <a:latin typeface="Montserrat"/>
                <a:ea typeface="Montserrat"/>
                <a:cs typeface="Montserrat"/>
                <a:sym typeface="Montserrat"/>
              </a:rPr>
              <a:t>Une active très organisée</a:t>
            </a:r>
            <a:endParaRPr sz="1700" b="1">
              <a:solidFill>
                <a:srgbClr val="FFD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595200" y="1145625"/>
            <a:ext cx="38112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Olivia aime passer du temps avec sa famille et projette souvent d’organiser des vacances avec eux. </a:t>
            </a: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fr" sz="1200" i="1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Mon travail me prend beaucoup de temps mais je voudrais  aussi organiser nos projets familiaux</a:t>
            </a: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Organisatrice hors pair, elle passe beaucoup de temps à visiter des sites comme TripAdvisor. Méticuleuse, elle porte beaucoup d’importance aux avis des autres consommateurs.</a:t>
            </a: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Elle veut trouver un moyen d’être plus optimal dans son organisation. Elle a besoin de trouver une application qui permettrait d’avoir une meilleure communication avec toute sa famille.</a:t>
            </a: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00" y="347038"/>
            <a:ext cx="2966280" cy="44494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000" y="352949"/>
            <a:ext cx="2966278" cy="44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595200" y="208925"/>
            <a:ext cx="4305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>
                <a:latin typeface="Montserrat"/>
                <a:ea typeface="Montserrat"/>
                <a:cs typeface="Montserrat"/>
                <a:sym typeface="Montserrat"/>
              </a:rPr>
              <a:t>Violette, 76 ans</a:t>
            </a:r>
            <a:endParaRPr sz="1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>
                <a:solidFill>
                  <a:srgbClr val="FFD600"/>
                </a:solidFill>
                <a:latin typeface="Montserrat"/>
                <a:ea typeface="Montserrat"/>
                <a:cs typeface="Montserrat"/>
                <a:sym typeface="Montserrat"/>
              </a:rPr>
              <a:t>Une retraité qui profite de la vie</a:t>
            </a:r>
            <a:endParaRPr sz="1700" b="1">
              <a:solidFill>
                <a:srgbClr val="FFD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00" y="347025"/>
            <a:ext cx="2966275" cy="444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l="13355" r="24958"/>
          <a:stretch/>
        </p:blipFill>
        <p:spPr>
          <a:xfrm>
            <a:off x="7007250" y="3058350"/>
            <a:ext cx="1706227" cy="184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595200" y="1132925"/>
            <a:ext cx="3831900" cy="3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Avec son mari elle aime voir tous ses petits-enfants grandir et consacre beaucoup de temps à ses loisirs. </a:t>
            </a: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Le couple profite de leur temps libre pour se promener dans toute  la région et aime passer du temps à discuter avec leurs proches. Les retrouvait les week-ends  le temps d’un repas. </a:t>
            </a: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fr" sz="1200" i="1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J’adore passer du temps avec ma famille mais tout ce qui est high-tech je n’y comprends rien</a:t>
            </a: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2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22E"/>
                </a:solidFill>
                <a:latin typeface="Montserrat"/>
                <a:ea typeface="Montserrat"/>
                <a:cs typeface="Montserrat"/>
                <a:sym typeface="Montserrat"/>
              </a:rPr>
              <a:t>Toujours partante pour des activités familiale; si elle doit utiliser une application, elle voudrait que ce soit simple et trouver toutes les informations besoins facilement sans trop chercher et sans l’aide de ses proches.</a:t>
            </a:r>
            <a:endParaRPr sz="1200">
              <a:solidFill>
                <a:srgbClr val="33322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540300" y="525450"/>
            <a:ext cx="4116600" cy="40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Olivia peut voir toutes les catégories en un seul écran.</a:t>
            </a:r>
            <a:endParaRPr sz="1500">
              <a:solidFill>
                <a:srgbClr val="36363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875" y="304800"/>
            <a:ext cx="26237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529975" y="525450"/>
            <a:ext cx="4191900" cy="40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Elle peut rechercher et inviter des membres de sa famille. Mais aussi voir les liens de parenté avec elle. </a:t>
            </a:r>
            <a:endParaRPr>
              <a:solidFill>
                <a:srgbClr val="33322E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350" y="304800"/>
            <a:ext cx="262375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350" y="313617"/>
            <a:ext cx="2623750" cy="483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>
            <a:alpha val="9216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523175" y="525450"/>
            <a:ext cx="4191900" cy="40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>
                <a:solidFill>
                  <a:srgbClr val="36363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Ici se trouvent les idées de tout le monde de façon anonyme pour plus d'impartialité.</a:t>
            </a:r>
            <a:endParaRPr>
              <a:solidFill>
                <a:srgbClr val="33322E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375" y="304800"/>
            <a:ext cx="26237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Microsoft Office PowerPoint</Application>
  <PresentationFormat>Affichage à l'écran (16:9)</PresentationFormat>
  <Paragraphs>118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Montserrat ExtraBold</vt:lpstr>
      <vt:lpstr>Arial</vt:lpstr>
      <vt:lpstr>Montserrat</vt:lpstr>
      <vt:lpstr>Comfortaa Light</vt:lpstr>
      <vt:lpstr>Montserrat Black</vt:lpstr>
      <vt:lpstr>Caveat</vt:lpstr>
      <vt:lpstr>Simple Light</vt:lpstr>
      <vt:lpstr>Présentation PowerPoint</vt:lpstr>
      <vt:lpstr>Une application qui planifie et organise un évènement familial. Elle simplifie la communication, en prenant compte les avis et les budgets de chacun.   </vt:lpstr>
      <vt:lpstr>Présentation PowerPoint</vt:lpstr>
      <vt:lpstr>Présentation PowerPoint</vt:lpstr>
      <vt:lpstr>Olivia, 36 ans Une active très organisée</vt:lpstr>
      <vt:lpstr>Violette, 76 ans Une retraité qui profite de la vie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Bénéfices produits </vt:lpstr>
      <vt:lpstr>Concurrence</vt:lpstr>
      <vt:lpstr>Business model</vt:lpstr>
      <vt:lpstr>Tests utilisateurs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◡‿◡✿ CHOI Ony Je sais pas 👀</cp:lastModifiedBy>
  <cp:revision>1</cp:revision>
  <dcterms:modified xsi:type="dcterms:W3CDTF">2023-02-02T19:36:56Z</dcterms:modified>
</cp:coreProperties>
</file>